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8"/>
  </p:notesMasterIdLst>
  <p:sldIdLst>
    <p:sldId id="290" r:id="rId2"/>
    <p:sldId id="268" r:id="rId3"/>
    <p:sldId id="274" r:id="rId4"/>
    <p:sldId id="282" r:id="rId5"/>
    <p:sldId id="288" r:id="rId6"/>
    <p:sldId id="270" r:id="rId7"/>
    <p:sldId id="271" r:id="rId8"/>
    <p:sldId id="272" r:id="rId9"/>
    <p:sldId id="273" r:id="rId10"/>
    <p:sldId id="289" r:id="rId11"/>
    <p:sldId id="284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49C"/>
    <a:srgbClr val="153A72"/>
    <a:srgbClr val="F8FCFE"/>
    <a:srgbClr val="0D3E75"/>
    <a:srgbClr val="0C4998"/>
    <a:srgbClr val="0000FF"/>
    <a:srgbClr val="FF2129"/>
    <a:srgbClr val="FF505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5499" autoAdjust="0"/>
  </p:normalViewPr>
  <p:slideViewPr>
    <p:cSldViewPr>
      <p:cViewPr varScale="1">
        <p:scale>
          <a:sx n="109" d="100"/>
          <a:sy n="109" d="100"/>
        </p:scale>
        <p:origin x="163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B935-422D-4760-9103-8C5FC2B342F9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DE40E-EC1D-485A-B501-5A7BC9793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15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E40E-EC1D-485A-B501-5A7BC979317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5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CC0B8-043C-40BD-820C-7C11E287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BA335A-2D3D-46BE-BF2B-95F7D1AAC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7E248-2DEB-4761-A618-DA877F44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41BD0F-CEA1-4D1F-8B3F-04D718B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5F55AC-C124-412C-A450-A7B1D3F0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24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C2B2A-4352-45FC-9F4A-12D5C256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03395B-E241-4DD1-8693-B269F2B3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3C873-B885-455A-B84B-1A8A5F8C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17D8D1-CF42-4A9B-8BC5-96C1A238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3E868-D0C1-417D-B1F6-EAA5251B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65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0688DC-FF02-4676-AE31-A246CE259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0A5963-3B7D-4219-BDD7-C6FF5015B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30EBB3-CCFA-4C95-A7EC-0EE27A43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A6DE9F-F428-4612-BAEF-B0021FF5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54CC55-B0B5-4CAE-98FB-113DBDCC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69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9213" y="6492875"/>
            <a:ext cx="1826523" cy="365125"/>
          </a:xfrm>
        </p:spPr>
        <p:txBody>
          <a:bodyPr/>
          <a:lstStyle/>
          <a:p>
            <a:fld id="{E68660B8-D022-4213-9FDD-3FFC5447EF09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8407" y="6502687"/>
            <a:ext cx="1877813" cy="365125"/>
          </a:xfrm>
        </p:spPr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1196752"/>
            <a:ext cx="9143999" cy="0"/>
          </a:xfrm>
          <a:prstGeom prst="line">
            <a:avLst/>
          </a:prstGeom>
          <a:noFill/>
          <a:ln w="27093" cap="flat" cmpd="sng">
            <a:solidFill>
              <a:srgbClr val="FF212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6024711"/>
            <a:ext cx="9217023" cy="428625"/>
            <a:chOff x="0" y="6096719"/>
            <a:chExt cx="9144001" cy="428625"/>
          </a:xfrm>
        </p:grpSpPr>
        <p:sp>
          <p:nvSpPr>
            <p:cNvPr id="11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endParaRPr lang="de-DE"/>
            </a:p>
          </p:txBody>
        </p:sp>
        <p:pic>
          <p:nvPicPr>
            <p:cNvPr id="12" name="Picture 3" descr="Wortmarke_DLRG_gel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4"/>
            <p:cNvSpPr>
              <a:spLocks/>
            </p:cNvSpPr>
            <p:nvPr userDrawn="1"/>
          </p:nvSpPr>
          <p:spPr bwMode="auto">
            <a:xfrm>
              <a:off x="351954" y="6117267"/>
              <a:ext cx="1555750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algn="l" defTabSz="1300163"/>
              <a:r>
                <a:rPr lang="de-DE" sz="17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www.dlrg.de</a:t>
              </a:r>
              <a:endParaRPr lang="de-DE" dirty="0"/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3124200" y="6453336"/>
            <a:ext cx="2895600" cy="404664"/>
          </a:xfrm>
        </p:spPr>
        <p:txBody>
          <a:bodyPr/>
          <a:lstStyle/>
          <a:p>
            <a:r>
              <a:rPr lang="de-DE"/>
              <a:t>Marlen Kaluza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1826523" cy="360000"/>
          </a:xfrm>
        </p:spPr>
        <p:txBody>
          <a:bodyPr/>
          <a:lstStyle/>
          <a:p>
            <a:fld id="{51575F32-B28D-4092-8B24-82957FDBED49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98643" y="6492875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1" y="1196752"/>
            <a:ext cx="9143999" cy="0"/>
          </a:xfrm>
          <a:prstGeom prst="line">
            <a:avLst/>
          </a:prstGeom>
          <a:noFill/>
          <a:ln w="27093" cap="flat" cmpd="sng">
            <a:solidFill>
              <a:srgbClr val="FF212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36511" y="6024711"/>
            <a:ext cx="9217023" cy="428625"/>
            <a:chOff x="0" y="6096719"/>
            <a:chExt cx="9144001" cy="428625"/>
          </a:xfrm>
        </p:grpSpPr>
        <p:sp>
          <p:nvSpPr>
            <p:cNvPr id="11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endParaRPr lang="de-DE"/>
            </a:p>
          </p:txBody>
        </p:sp>
        <p:pic>
          <p:nvPicPr>
            <p:cNvPr id="12" name="Picture 3" descr="Wortmarke_DLRG_gel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4"/>
            <p:cNvSpPr>
              <a:spLocks/>
            </p:cNvSpPr>
            <p:nvPr userDrawn="1"/>
          </p:nvSpPr>
          <p:spPr bwMode="auto">
            <a:xfrm>
              <a:off x="351954" y="6117267"/>
              <a:ext cx="1555750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algn="l" defTabSz="1300163"/>
              <a:r>
                <a:rPr lang="de-DE" sz="17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www.dlrg.de</a:t>
              </a:r>
              <a:endParaRPr lang="de-DE" dirty="0"/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467544" y="1340768"/>
            <a:ext cx="8208912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834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1826523" cy="360000"/>
          </a:xfrm>
        </p:spPr>
        <p:txBody>
          <a:bodyPr/>
          <a:lstStyle/>
          <a:p>
            <a:fld id="{51575F32-B28D-4092-8B24-82957FDBED49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98643" y="6492875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1" y="1196752"/>
            <a:ext cx="9143999" cy="0"/>
          </a:xfrm>
          <a:prstGeom prst="line">
            <a:avLst/>
          </a:prstGeom>
          <a:noFill/>
          <a:ln w="27093" cap="flat" cmpd="sng">
            <a:solidFill>
              <a:srgbClr val="FF212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36511" y="6024711"/>
            <a:ext cx="9217023" cy="428625"/>
            <a:chOff x="0" y="6096719"/>
            <a:chExt cx="9144001" cy="428625"/>
          </a:xfrm>
        </p:grpSpPr>
        <p:sp>
          <p:nvSpPr>
            <p:cNvPr id="11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endParaRPr lang="de-DE"/>
            </a:p>
          </p:txBody>
        </p:sp>
        <p:pic>
          <p:nvPicPr>
            <p:cNvPr id="12" name="Picture 3" descr="Wortmarke_DLRG_gel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4"/>
            <p:cNvSpPr>
              <a:spLocks/>
            </p:cNvSpPr>
            <p:nvPr userDrawn="1"/>
          </p:nvSpPr>
          <p:spPr bwMode="auto">
            <a:xfrm>
              <a:off x="351954" y="6117267"/>
              <a:ext cx="1555750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algn="l" defTabSz="1300163"/>
              <a:r>
                <a:rPr lang="de-DE" sz="17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www.dlrg.de</a:t>
              </a:r>
              <a:endParaRPr lang="de-DE" dirty="0"/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467544" y="1340768"/>
            <a:ext cx="3960000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sz="quarter" idx="15"/>
          </p:nvPr>
        </p:nvSpPr>
        <p:spPr>
          <a:xfrm>
            <a:off x="4716456" y="1340768"/>
            <a:ext cx="3960000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9898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edchenRettungsring_Kigamotiv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4970" b="27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0316" y="188640"/>
            <a:ext cx="7380312" cy="172819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-36511" y="6024711"/>
            <a:ext cx="9217023" cy="428625"/>
            <a:chOff x="0" y="6096719"/>
            <a:chExt cx="9144001" cy="428625"/>
          </a:xfrm>
        </p:grpSpPr>
        <p:sp>
          <p:nvSpPr>
            <p:cNvPr id="17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endParaRPr lang="de-DE"/>
            </a:p>
          </p:txBody>
        </p:sp>
        <p:pic>
          <p:nvPicPr>
            <p:cNvPr id="18" name="Picture 3" descr="Wortmarke_DLRG_gel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Rectangle 4"/>
            <p:cNvSpPr>
              <a:spLocks/>
            </p:cNvSpPr>
            <p:nvPr userDrawn="1"/>
          </p:nvSpPr>
          <p:spPr bwMode="auto">
            <a:xfrm>
              <a:off x="351954" y="6117267"/>
              <a:ext cx="1555750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algn="l" defTabSz="1300163"/>
              <a:r>
                <a:rPr lang="de-DE" sz="17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www.dlrg.de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6162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3436B-25E4-4FA8-A602-B574C692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83B1C-F7FB-4198-842E-18353F78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2123E-C761-43FC-88FF-80ACEB72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ED4494-4DEA-4501-B797-AF18E1F9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3E0131-A810-4558-99C4-8860A18D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61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63784-BF2E-4F6D-B286-1E1011D6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6D4EEB-407C-49CB-98E2-D3384613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9E66DF-F342-48EE-BE58-76BFDC26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98954-B3B3-4000-A63F-82DCE52F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F8B30A-2E1E-47E9-B18C-97BD6CA5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3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03DDB-3A45-40BB-864A-9E082DE7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C6C49-C68B-4D40-9236-47AAC23D4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1AE496-1BBF-4EE5-B18A-CDAE0C75A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D927B4-2863-4BAB-9DDA-BE22A465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32FD01-CFF0-469D-B8AF-1FA5576C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AC1563-C713-4FE4-BA58-E3E0A497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21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DD0AC-5F5F-4F7E-8930-C2F68AFE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F08877-30F5-423D-8641-A3E5650D3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0BB220-6BB7-4A31-8ED1-41C24047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CBE054-8A51-4109-88E6-CB81DEF10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772E85-D832-4ECE-B7C4-6E945493C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635FADE-44A8-43E6-9F8B-C713FF3D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70A7A4-342A-439D-B171-22F76B2E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31F104-FF30-44B4-8A6B-251447F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23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38DA8-386F-4795-AF47-49234A23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3E6CDD-3F0C-4DA0-BC99-FDDE2D24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F9662-2697-4B8A-89B8-15379F28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54851E-A83F-4DA0-A1DB-57628163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82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CD6B20-4BF7-4CBC-AD9E-04F176A9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FC7D73-679B-4210-B686-A243B4A2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608CD1-1B45-4F31-92AB-CC466E31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76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00ACC-C8B0-4FB1-A59D-F011AB5C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BB39C9-94B3-4CBE-8CC9-7C2B3793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57D3C6-4648-49F1-8188-AA58F7B2B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372C1-2A20-41B0-A5CA-8D43E513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DF477E-2E84-421F-9FCE-3ACC4A93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3C9E88-0699-40A8-90FC-040A09D0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47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EA46C-F310-431E-88EC-0A241608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B8F8D8-D3A0-4FE7-B44D-03FA9643C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FA25DA-4A46-4E76-81B9-B3A093050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72C879-4AE4-4B97-A1C0-3BC7AFE3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57C91D-CFEE-4BB0-91B1-DD3C8948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Anne Stolze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E52573-2576-4397-B930-89054FA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08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C11FDE-0BB8-4018-A580-3F1389DE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74FFF1-3508-481D-8CCE-1A3A38A6D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35F511-4389-4035-95F2-DE5A1CF3C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CB68-B6E8-4BB0-BA7B-7E7E10802479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0D8294-5E85-4A58-9236-DF4F21F51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Anne Stolze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BD64D-3C4C-46BF-94B4-D8561AE8A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B1E1-8097-4E36-A84A-3538CF57A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03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64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8AB1455-7B57-4D14-AB09-8CD66D1B03A0}"/>
              </a:ext>
            </a:extLst>
          </p:cNvPr>
          <p:cNvSpPr txBox="1"/>
          <p:nvPr/>
        </p:nvSpPr>
        <p:spPr>
          <a:xfrm>
            <a:off x="0" y="425950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B0F7B2-53D3-448C-8F6C-C05E64EC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60B8-D022-4213-9FDD-3FFC5447EF09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AECEFF-3B7F-4F65-8F11-385051DC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1E1-8097-4E36-A84A-3538CF57A9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55A6CE-DDAB-4303-AEA4-389401C5F0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Marlen Kaluza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BD0F33-0453-4232-A192-04A8A432CF19}"/>
              </a:ext>
            </a:extLst>
          </p:cNvPr>
          <p:cNvSpPr/>
          <p:nvPr/>
        </p:nvSpPr>
        <p:spPr>
          <a:xfrm>
            <a:off x="2003517" y="6031783"/>
            <a:ext cx="4896544" cy="365124"/>
          </a:xfrm>
          <a:prstGeom prst="rect">
            <a:avLst/>
          </a:prstGeom>
          <a:solidFill>
            <a:srgbClr val="FF2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F0536D-E6DF-4C00-B9DD-0DA7CCE315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2967" r="1963" b="3952"/>
          <a:stretch/>
        </p:blipFill>
        <p:spPr>
          <a:xfrm>
            <a:off x="0" y="0"/>
            <a:ext cx="9143980" cy="6020725"/>
          </a:xfrm>
          <a:prstGeom prst="rect">
            <a:avLst/>
          </a:prstGeom>
        </p:spPr>
      </p:pic>
      <p:sp>
        <p:nvSpPr>
          <p:cNvPr id="16" name="Doppelte Welle 15">
            <a:extLst>
              <a:ext uri="{FF2B5EF4-FFF2-40B4-BE49-F238E27FC236}">
                <a16:creationId xmlns:a16="http://schemas.microsoft.com/office/drawing/2014/main" id="{816692A9-3A89-45B6-8EA8-8526BDFEE906}"/>
              </a:ext>
            </a:extLst>
          </p:cNvPr>
          <p:cNvSpPr/>
          <p:nvPr/>
        </p:nvSpPr>
        <p:spPr>
          <a:xfrm>
            <a:off x="2843808" y="2276872"/>
            <a:ext cx="3888432" cy="1080120"/>
          </a:xfrm>
          <a:prstGeom prst="doubleWave">
            <a:avLst>
              <a:gd name="adj1" fmla="val 6250"/>
              <a:gd name="adj2" fmla="val 226"/>
            </a:avLst>
          </a:prstGeom>
          <a:solidFill>
            <a:srgbClr val="F8FCFE"/>
          </a:solidFill>
          <a:ln w="28575">
            <a:solidFill>
              <a:srgbClr val="0D3E7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153A72"/>
                </a:solidFill>
                <a:latin typeface="NiveaBook" pitchFamily="2" charset="0"/>
              </a:rPr>
              <a:t>DLRG/NIVEA Kindergartentag – Das Mitmachquiz</a:t>
            </a:r>
          </a:p>
        </p:txBody>
      </p:sp>
    </p:spTree>
    <p:extLst>
      <p:ext uri="{BB962C8B-B14F-4D97-AF65-F5344CB8AC3E}">
        <p14:creationId xmlns:p14="http://schemas.microsoft.com/office/powerpoint/2010/main" val="33480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18926" y="6483350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8335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10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30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9. Hoppla… autsch!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E56437-1D6D-4DB5-B116-AA3E77F2A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6412"/>
            <a:ext cx="3614400" cy="251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C818B3C-4A95-4D1C-97C3-3D130D68B86F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S)</a:t>
            </a:r>
            <a:r>
              <a:rPr lang="de-DE" b="1" dirty="0">
                <a:solidFill>
                  <a:srgbClr val="28549C"/>
                </a:solidFill>
              </a:rPr>
              <a:t>	Ins flache Wasser nur Kopfüber springen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Z) </a:t>
            </a:r>
            <a:r>
              <a:rPr lang="de-DE" b="1" dirty="0"/>
              <a:t>	Lache immer über andere, die im flachen Wasser sitzen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D) </a:t>
            </a:r>
            <a:r>
              <a:rPr lang="de-DE" b="1" dirty="0">
                <a:solidFill>
                  <a:srgbClr val="28549C"/>
                </a:solidFill>
              </a:rPr>
              <a:t>	Springe nur ins Wasser, wenn es unter dir frei und tief genug ist</a:t>
            </a:r>
          </a:p>
        </p:txBody>
      </p:sp>
    </p:spTree>
    <p:extLst>
      <p:ext uri="{BB962C8B-B14F-4D97-AF65-F5344CB8AC3E}">
        <p14:creationId xmlns:p14="http://schemas.microsoft.com/office/powerpoint/2010/main" val="5017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176" y="6492875"/>
            <a:ext cx="1826523" cy="360000"/>
          </a:xfrm>
        </p:spPr>
        <p:txBody>
          <a:bodyPr/>
          <a:lstStyle/>
          <a:p>
            <a:fld id="{8D76A5D2-62DD-44B3-9EA3-38C55C84C8F8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42339" y="6492875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Marlen Kaluza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10. </a:t>
            </a:r>
            <a:r>
              <a:rPr lang="de-DE" dirty="0" err="1">
                <a:latin typeface="DLRG Univers 55 Roman" panose="02000503040000020003" pitchFamily="2" charset="0"/>
              </a:rPr>
              <a:t>Ahaaa</a:t>
            </a:r>
            <a:r>
              <a:rPr lang="de-DE" dirty="0">
                <a:latin typeface="DLRG Univers 55 Roman" panose="02000503040000020003" pitchFamily="2" charset="0"/>
              </a:rPr>
              <a:t>… auf ein Neues!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4A2534-360A-4A34-B03D-CD7B21055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6777"/>
            <a:ext cx="3614400" cy="251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0A2F941-1434-4E57-896B-979F0D335D4A}"/>
              </a:ext>
            </a:extLst>
          </p:cNvPr>
          <p:cNvSpPr txBox="1"/>
          <p:nvPr/>
        </p:nvSpPr>
        <p:spPr>
          <a:xfrm>
            <a:off x="224018" y="4436336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C)</a:t>
            </a:r>
            <a:r>
              <a:rPr lang="de-DE" b="1" dirty="0">
                <a:solidFill>
                  <a:srgbClr val="28549C"/>
                </a:solidFill>
              </a:rPr>
              <a:t>	Es reicht, wenn du dich einmal vor dem Schwimmen mit Sonnenschutz eincremst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S) </a:t>
            </a:r>
            <a:r>
              <a:rPr lang="de-DE" b="1" dirty="0"/>
              <a:t>	Creme dich öfters erneut ein und immer, wenn du aus dem Wasser kommst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H) </a:t>
            </a:r>
            <a:r>
              <a:rPr lang="de-DE" b="1" dirty="0">
                <a:solidFill>
                  <a:srgbClr val="28549C"/>
                </a:solidFill>
              </a:rPr>
              <a:t>	Nach dem Schwimmen musst du dich nicht erneut eincremen, wenn du dich gut 	abtrocknest</a:t>
            </a:r>
          </a:p>
        </p:txBody>
      </p:sp>
    </p:spTree>
    <p:extLst>
      <p:ext uri="{BB962C8B-B14F-4D97-AF65-F5344CB8AC3E}">
        <p14:creationId xmlns:p14="http://schemas.microsoft.com/office/powerpoint/2010/main" val="85933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18926" y="6483350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8335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12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30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11. </a:t>
            </a:r>
            <a:r>
              <a:rPr lang="de-DE" dirty="0" err="1">
                <a:latin typeface="DLRG Univers 55 Roman" panose="02000503040000020003" pitchFamily="2" charset="0"/>
              </a:rPr>
              <a:t>Mmmmhh</a:t>
            </a:r>
            <a:r>
              <a:rPr lang="de-DE" dirty="0">
                <a:latin typeface="DLRG Univers 55 Roman" panose="02000503040000020003" pitchFamily="2" charset="0"/>
              </a:rPr>
              <a:t>… lecker! Aber…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818B3C-4A95-4D1C-97C3-3D130D68B86F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O)</a:t>
            </a:r>
            <a:r>
              <a:rPr lang="de-DE" b="1" dirty="0">
                <a:solidFill>
                  <a:srgbClr val="28549C"/>
                </a:solidFill>
              </a:rPr>
              <a:t>	Gehe niemals mit vollem oder ganz leerem Magen baden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J) </a:t>
            </a:r>
            <a:r>
              <a:rPr lang="de-DE" b="1" dirty="0"/>
              <a:t>	Am Strand darf nur Fisch gegessen werden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G) </a:t>
            </a:r>
            <a:r>
              <a:rPr lang="de-DE" b="1" dirty="0">
                <a:solidFill>
                  <a:srgbClr val="28549C"/>
                </a:solidFill>
              </a:rPr>
              <a:t>	Wenn du genug Eis isst, musst du nichts mehr trinken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45BEB2-B60D-4908-8E66-CCE3E62BB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2293"/>
            <a:ext cx="3614400" cy="251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47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18926" y="6483350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8335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13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30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12. </a:t>
            </a:r>
            <a:r>
              <a:rPr lang="de-DE" dirty="0" err="1">
                <a:latin typeface="DLRG Univers 55 Roman" panose="02000503040000020003" pitchFamily="2" charset="0"/>
              </a:rPr>
              <a:t>Potzblitz</a:t>
            </a:r>
            <a:r>
              <a:rPr lang="de-DE" dirty="0">
                <a:latin typeface="DLRG Univers 55 Roman" panose="02000503040000020003" pitchFamily="2" charset="0"/>
              </a:rPr>
              <a:t>… schnell raus!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818B3C-4A95-4D1C-97C3-3D130D68B86F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F)</a:t>
            </a:r>
            <a:r>
              <a:rPr lang="de-DE" b="1" dirty="0">
                <a:solidFill>
                  <a:srgbClr val="28549C"/>
                </a:solidFill>
              </a:rPr>
              <a:t>	Wenn es anfängt zu blitzen, müsst ihr euch im Wasser an den Händen halten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D) </a:t>
            </a:r>
            <a:r>
              <a:rPr lang="de-DE" b="1" dirty="0"/>
              <a:t>	Du darfst im Wasser bleiben, wenn das Gewitter nicht doll ist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N) </a:t>
            </a:r>
            <a:r>
              <a:rPr lang="de-DE" b="1" dirty="0">
                <a:solidFill>
                  <a:srgbClr val="28549C"/>
                </a:solidFill>
              </a:rPr>
              <a:t>	Bei Gewitter ist Baden lebensgefährlich, verlasse das Wasser sofort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72DB34-1E7B-4C6D-8E51-55125A645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6412"/>
            <a:ext cx="3614400" cy="251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280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18926" y="6483350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8335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14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30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13. Boing… ab in die Tonne!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818B3C-4A95-4D1C-97C3-3D130D68B86F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F)</a:t>
            </a:r>
            <a:r>
              <a:rPr lang="de-DE" b="1" dirty="0">
                <a:solidFill>
                  <a:srgbClr val="28549C"/>
                </a:solidFill>
              </a:rPr>
              <a:t>	Im Schwimmbad kannst du den Abfall auch ins Wasser werden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D) </a:t>
            </a:r>
            <a:r>
              <a:rPr lang="de-DE" b="1" dirty="0"/>
              <a:t>	Halte das Wasser und seine Umgebung sauber, wirf Abfälle in den Mülleimer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N) </a:t>
            </a:r>
            <a:r>
              <a:rPr lang="de-DE" b="1" dirty="0">
                <a:solidFill>
                  <a:srgbClr val="28549C"/>
                </a:solidFill>
              </a:rPr>
              <a:t>	Mit Abfall kann man super das Werfen üben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8DCC28-BC17-45EB-8D7A-A1F8EE85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31085"/>
            <a:ext cx="3614400" cy="251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67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18926" y="6483350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8335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15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30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14. </a:t>
            </a:r>
            <a:r>
              <a:rPr lang="de-DE" dirty="0" err="1">
                <a:latin typeface="DLRG Univers 55 Roman" panose="02000503040000020003" pitchFamily="2" charset="0"/>
              </a:rPr>
              <a:t>Woooo</a:t>
            </a:r>
            <a:r>
              <a:rPr lang="de-DE" dirty="0">
                <a:latin typeface="DLRG Univers 55 Roman" panose="02000503040000020003" pitchFamily="2" charset="0"/>
              </a:rPr>
              <a:t>… ist er denn?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818B3C-4A95-4D1C-97C3-3D130D68B86F}"/>
              </a:ext>
            </a:extLst>
          </p:cNvPr>
          <p:cNvSpPr txBox="1"/>
          <p:nvPr/>
        </p:nvSpPr>
        <p:spPr>
          <a:xfrm>
            <a:off x="215008" y="4355906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A)</a:t>
            </a:r>
            <a:r>
              <a:rPr lang="de-DE" b="1" dirty="0">
                <a:solidFill>
                  <a:srgbClr val="28549C"/>
                </a:solidFill>
              </a:rPr>
              <a:t>	Bei schönem Wetter ist es okay, weiter als erlaubt zu schwimmen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E) </a:t>
            </a:r>
            <a:r>
              <a:rPr lang="de-DE" b="1" dirty="0"/>
              <a:t>	Überschätze beim Schwimmen nicht deine Kraft und Können, schwimme allein nie 	weit hinaus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M) </a:t>
            </a:r>
            <a:r>
              <a:rPr lang="de-DE" b="1" dirty="0">
                <a:solidFill>
                  <a:srgbClr val="28549C"/>
                </a:solidFill>
              </a:rPr>
              <a:t>	Wenn du keine Lust mehr hast zu schwimmen, rufe einfach um Hilfe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AC153C-FB5F-496A-BD8F-A5383910A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6412"/>
            <a:ext cx="3614400" cy="251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825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18926" y="6483350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8335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16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30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Wer hats erraten?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90D11A8-D1D1-4F82-A8F3-4E0EB8AB6A01}"/>
              </a:ext>
            </a:extLst>
          </p:cNvPr>
          <p:cNvGrpSpPr/>
          <p:nvPr/>
        </p:nvGrpSpPr>
        <p:grpSpPr>
          <a:xfrm>
            <a:off x="641094" y="5218289"/>
            <a:ext cx="7861809" cy="370951"/>
            <a:chOff x="286336" y="5425820"/>
            <a:chExt cx="7861809" cy="37095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50999A6-8B80-41FF-AE82-2721FCAF32C1}"/>
                </a:ext>
              </a:extLst>
            </p:cNvPr>
            <p:cNvSpPr/>
            <p:nvPr/>
          </p:nvSpPr>
          <p:spPr>
            <a:xfrm>
              <a:off x="286336" y="5436771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E269D35-E97D-48CC-AC90-6F16E9DCF45B}"/>
                </a:ext>
              </a:extLst>
            </p:cNvPr>
            <p:cNvSpPr/>
            <p:nvPr/>
          </p:nvSpPr>
          <p:spPr>
            <a:xfrm>
              <a:off x="810563" y="5435257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DD7A632-F703-42C9-A235-8612775410EC}"/>
                </a:ext>
              </a:extLst>
            </p:cNvPr>
            <p:cNvSpPr/>
            <p:nvPr/>
          </p:nvSpPr>
          <p:spPr>
            <a:xfrm>
              <a:off x="1335464" y="5435257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A890D65-B28B-4578-B1A1-ED0CC1F3C366}"/>
                </a:ext>
              </a:extLst>
            </p:cNvPr>
            <p:cNvSpPr/>
            <p:nvPr/>
          </p:nvSpPr>
          <p:spPr>
            <a:xfrm>
              <a:off x="1860365" y="5436771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A71C8CF-41EE-4358-9D2E-1A8E5ECDC463}"/>
                </a:ext>
              </a:extLst>
            </p:cNvPr>
            <p:cNvSpPr/>
            <p:nvPr/>
          </p:nvSpPr>
          <p:spPr>
            <a:xfrm>
              <a:off x="2390266" y="5429745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36F51CE-BAEE-49A0-A41B-D6A14DDE3EE7}"/>
                </a:ext>
              </a:extLst>
            </p:cNvPr>
            <p:cNvSpPr/>
            <p:nvPr/>
          </p:nvSpPr>
          <p:spPr>
            <a:xfrm>
              <a:off x="2919264" y="5429745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7C4D5DF-56F0-46CE-8782-B238D0635827}"/>
                </a:ext>
              </a:extLst>
            </p:cNvPr>
            <p:cNvSpPr/>
            <p:nvPr/>
          </p:nvSpPr>
          <p:spPr>
            <a:xfrm>
              <a:off x="4274783" y="5435257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59A8C6F-FC1A-4D2B-A6A2-DA4D4FCD67F5}"/>
                </a:ext>
              </a:extLst>
            </p:cNvPr>
            <p:cNvSpPr/>
            <p:nvPr/>
          </p:nvSpPr>
          <p:spPr>
            <a:xfrm>
              <a:off x="4803093" y="5435257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66F5F14-2923-4288-B442-D763152E5646}"/>
                </a:ext>
              </a:extLst>
            </p:cNvPr>
            <p:cNvSpPr/>
            <p:nvPr/>
          </p:nvSpPr>
          <p:spPr>
            <a:xfrm>
              <a:off x="5606805" y="5428848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22641C6-C02D-48AD-AA57-B49A0FF817D2}"/>
                </a:ext>
              </a:extLst>
            </p:cNvPr>
            <p:cNvSpPr/>
            <p:nvPr/>
          </p:nvSpPr>
          <p:spPr>
            <a:xfrm>
              <a:off x="6128350" y="5425820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DFF5B40-3E1B-4F7E-842E-971867B49D12}"/>
                </a:ext>
              </a:extLst>
            </p:cNvPr>
            <p:cNvSpPr/>
            <p:nvPr/>
          </p:nvSpPr>
          <p:spPr>
            <a:xfrm>
              <a:off x="6649895" y="5428848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D22A0B6-1DFF-4002-A663-B90522BEFF8D}"/>
                </a:ext>
              </a:extLst>
            </p:cNvPr>
            <p:cNvSpPr/>
            <p:nvPr/>
          </p:nvSpPr>
          <p:spPr>
            <a:xfrm>
              <a:off x="7171440" y="5428848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8866DFF-6542-4C67-84F7-78828E23276C}"/>
                </a:ext>
              </a:extLst>
            </p:cNvPr>
            <p:cNvSpPr/>
            <p:nvPr/>
          </p:nvSpPr>
          <p:spPr>
            <a:xfrm>
              <a:off x="7699750" y="5428848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4DC5BF8-9C30-49A5-93E3-81098AAAFCD5}"/>
                </a:ext>
              </a:extLst>
            </p:cNvPr>
            <p:cNvSpPr/>
            <p:nvPr/>
          </p:nvSpPr>
          <p:spPr>
            <a:xfrm>
              <a:off x="3745097" y="5436771"/>
              <a:ext cx="448395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8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C213DA7B-3725-4A04-99E5-FFC946AE7E0C}"/>
              </a:ext>
            </a:extLst>
          </p:cNvPr>
          <p:cNvSpPr/>
          <p:nvPr/>
        </p:nvSpPr>
        <p:spPr>
          <a:xfrm>
            <a:off x="644210" y="5559623"/>
            <a:ext cx="841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NiveaBoldText" pitchFamily="2" charset="0"/>
                <a:ea typeface="+mj-ea"/>
                <a:cs typeface="+mj-cs"/>
              </a:rPr>
              <a:t>1    2    3   4    5   6       7   </a:t>
            </a:r>
            <a:r>
              <a:rPr lang="de-DE" sz="100" b="1" dirty="0">
                <a:solidFill>
                  <a:srgbClr val="FF0000"/>
                </a:solidFill>
                <a:latin typeface="NiveaBoldText" pitchFamily="2" charset="0"/>
                <a:ea typeface="+mj-ea"/>
                <a:cs typeface="+mj-cs"/>
              </a:rPr>
              <a:t>      </a:t>
            </a:r>
            <a:r>
              <a:rPr lang="de-DE" sz="2400" b="1" dirty="0">
                <a:solidFill>
                  <a:srgbClr val="FF0000"/>
                </a:solidFill>
                <a:latin typeface="NiveaBoldText" pitchFamily="2" charset="0"/>
                <a:ea typeface="+mj-ea"/>
                <a:cs typeface="+mj-cs"/>
              </a:rPr>
              <a:t>8    9     </a:t>
            </a:r>
            <a:r>
              <a:rPr lang="de-DE" sz="900" b="1" dirty="0">
                <a:solidFill>
                  <a:srgbClr val="FF0000"/>
                </a:solidFill>
                <a:latin typeface="NiveaBoldText" pitchFamily="2" charset="0"/>
                <a:ea typeface="+mj-ea"/>
                <a:cs typeface="+mj-cs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NiveaBoldText" pitchFamily="2" charset="0"/>
                <a:ea typeface="+mj-ea"/>
                <a:cs typeface="+mj-cs"/>
              </a:rPr>
              <a:t>10    11   12   13   14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1EF3A897-BC86-49E9-B851-8FE7907B8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411" y="1312089"/>
            <a:ext cx="6109177" cy="356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096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1826523" cy="365125"/>
          </a:xfrm>
        </p:spPr>
        <p:txBody>
          <a:bodyPr/>
          <a:lstStyle/>
          <a:p>
            <a:fld id="{52C391F5-D4FA-4F1A-90E2-F64B246216D6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31971" y="6492873"/>
            <a:ext cx="1877813" cy="365125"/>
          </a:xfrm>
        </p:spPr>
        <p:txBody>
          <a:bodyPr/>
          <a:lstStyle/>
          <a:p>
            <a:fld id="{96BCB1E1-8097-4E36-A84A-3538CF57A922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771800" y="6492875"/>
            <a:ext cx="2895600" cy="365125"/>
          </a:xfrm>
        </p:spPr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7131" y="559437"/>
            <a:ext cx="4321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DLRG Univers 55 Roman" panose="02000503040000020003" pitchFamily="2" charset="0"/>
                <a:ea typeface="+mj-ea"/>
                <a:cs typeface="+mj-cs"/>
              </a:rPr>
              <a:t>1. Autsch… das tut weh!</a:t>
            </a:r>
            <a:endParaRPr lang="de-DE" sz="1200" b="1" dirty="0">
              <a:latin typeface="DLRG Univers 55 Roman" panose="02000503040000020003" pitchFamily="2" charset="0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A1DEC6-4E0B-43A1-9BD1-12AED0B0B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65" y="1340768"/>
            <a:ext cx="3614270" cy="248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896DE27-8448-4F97-865E-E0684C77A3C9}"/>
              </a:ext>
            </a:extLst>
          </p:cNvPr>
          <p:cNvSpPr txBox="1"/>
          <p:nvPr/>
        </p:nvSpPr>
        <p:spPr>
          <a:xfrm>
            <a:off x="107504" y="3933056"/>
            <a:ext cx="89289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O)</a:t>
            </a:r>
            <a:r>
              <a:rPr lang="de-DE" b="1" dirty="0">
                <a:solidFill>
                  <a:srgbClr val="28549C"/>
                </a:solidFill>
              </a:rPr>
              <a:t>	Dort wo Rennboote und Schiffe fahren, kann man bestens ein Wettschwimmen 	abhalten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W) </a:t>
            </a:r>
            <a:r>
              <a:rPr lang="de-DE" b="1" dirty="0"/>
              <a:t>	Schifffahrtswege, Buhnen, Schleusen, Brückenpfeiler und Wehre sind keine 	Schwimm- und Badezonen</a:t>
            </a:r>
          </a:p>
          <a:p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E) </a:t>
            </a:r>
            <a:r>
              <a:rPr lang="de-DE" b="1" dirty="0">
                <a:solidFill>
                  <a:srgbClr val="28549C"/>
                </a:solidFill>
              </a:rPr>
              <a:t>	Wer in der Nähe von Schiffen schwimmt, dem helfen freundliche Fische aus der 	Gefahrenzone</a:t>
            </a:r>
          </a:p>
        </p:txBody>
      </p:sp>
    </p:spTree>
    <p:extLst>
      <p:ext uri="{BB962C8B-B14F-4D97-AF65-F5344CB8AC3E}">
        <p14:creationId xmlns:p14="http://schemas.microsoft.com/office/powerpoint/2010/main" val="82799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5928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DLRG Univers 55 Roman" panose="02000503040000020003" pitchFamily="2" charset="0"/>
                <a:ea typeface="+mj-ea"/>
                <a:cs typeface="+mj-cs"/>
              </a:rPr>
              <a:t>2. </a:t>
            </a:r>
            <a:r>
              <a:rPr lang="de-DE" sz="2800" b="1" dirty="0" err="1">
                <a:latin typeface="DLRG Univers 55 Roman" panose="02000503040000020003" pitchFamily="2" charset="0"/>
                <a:ea typeface="+mj-ea"/>
                <a:cs typeface="+mj-cs"/>
              </a:rPr>
              <a:t>Puuuuuh</a:t>
            </a:r>
            <a:r>
              <a:rPr lang="de-DE" sz="2800" b="1" dirty="0">
                <a:latin typeface="DLRG Univers 55 Roman" panose="02000503040000020003" pitchFamily="2" charset="0"/>
                <a:ea typeface="+mj-ea"/>
                <a:cs typeface="+mj-cs"/>
              </a:rPr>
              <a:t>… Heiß!</a:t>
            </a:r>
            <a:endParaRPr lang="de-DE" sz="1200" b="1" dirty="0">
              <a:latin typeface="DLRG Univers 55 Roman" pitchFamily="2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0" y="6476848"/>
            <a:ext cx="1826523" cy="365125"/>
          </a:xfrm>
        </p:spPr>
        <p:txBody>
          <a:bodyPr/>
          <a:lstStyle/>
          <a:p>
            <a:fld id="{C64FD1C5-FD0D-40A0-A198-C876D169268B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29557" y="6472229"/>
            <a:ext cx="1877813" cy="365125"/>
          </a:xfrm>
        </p:spPr>
        <p:txBody>
          <a:bodyPr/>
          <a:lstStyle/>
          <a:p>
            <a:fld id="{96BCB1E1-8097-4E36-A84A-3538CF57A92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>
          <a:xfrm>
            <a:off x="2771800" y="6492875"/>
            <a:ext cx="2895600" cy="365125"/>
          </a:xfrm>
        </p:spPr>
        <p:txBody>
          <a:bodyPr/>
          <a:lstStyle/>
          <a:p>
            <a:r>
              <a:rPr lang="de-DE"/>
              <a:t>Marlen Kaluza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211960" y="1305342"/>
            <a:ext cx="46085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DLRG Univers 55 Roman" pitchFamily="2" charset="0"/>
            </a:endParaRPr>
          </a:p>
          <a:p>
            <a:endParaRPr lang="de-DE" sz="2800" dirty="0">
              <a:latin typeface="DLRG Univers 55 Roman" pitchFamily="2" charset="0"/>
            </a:endParaRPr>
          </a:p>
          <a:p>
            <a:endParaRPr lang="de-DE" sz="2800" dirty="0">
              <a:latin typeface="DLRG Univers 55 Roman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3244334"/>
            <a:ext cx="56212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D19367-E858-4447-B98E-43FEB143D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779" y="1304266"/>
            <a:ext cx="3614400" cy="2464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E3682F7-A00D-433F-A060-60473CB77A8D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A)</a:t>
            </a:r>
            <a:r>
              <a:rPr lang="de-DE" b="1" dirty="0">
                <a:solidFill>
                  <a:srgbClr val="28549C"/>
                </a:solidFill>
              </a:rPr>
              <a:t>	Meide die Sonne in der Mittagszeit und spiele lieber im Schatten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S) </a:t>
            </a:r>
            <a:r>
              <a:rPr lang="de-DE" b="1" dirty="0"/>
              <a:t>	Schicke Uhren sind am Strand sehr wichtig</a:t>
            </a:r>
          </a:p>
          <a:p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P) </a:t>
            </a:r>
            <a:r>
              <a:rPr lang="de-DE" b="1" dirty="0">
                <a:solidFill>
                  <a:srgbClr val="28549C"/>
                </a:solidFill>
              </a:rPr>
              <a:t>	Mittags kann man am besten schummeln</a:t>
            </a:r>
          </a:p>
        </p:txBody>
      </p:sp>
    </p:spTree>
    <p:extLst>
      <p:ext uri="{BB962C8B-B14F-4D97-AF65-F5344CB8AC3E}">
        <p14:creationId xmlns:p14="http://schemas.microsoft.com/office/powerpoint/2010/main" val="83891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7288" y="6470500"/>
            <a:ext cx="1826523" cy="360000"/>
          </a:xfrm>
        </p:spPr>
        <p:txBody>
          <a:bodyPr/>
          <a:lstStyle/>
          <a:p>
            <a:fld id="{D5045D03-5E7A-41AB-8CD3-8CFA82B3B003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58899" y="647050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4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Marlen Kaluza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3609" y="490663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3. </a:t>
            </a:r>
            <a:r>
              <a:rPr lang="de-DE" dirty="0" err="1">
                <a:latin typeface="DLRG Univers 55 Roman" panose="02000503040000020003" pitchFamily="2" charset="0"/>
              </a:rPr>
              <a:t>Ahhh</a:t>
            </a:r>
            <a:r>
              <a:rPr lang="de-DE" dirty="0">
                <a:latin typeface="DLRG Univers 55 Roman" panose="02000503040000020003" pitchFamily="2" charset="0"/>
              </a:rPr>
              <a:t>.. Beflügelnd!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C73DD2-BC27-44AD-863C-2945014FE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06488"/>
            <a:ext cx="3614400" cy="247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7CA602-79AB-4958-8756-606713926D35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I)</a:t>
            </a:r>
            <a:r>
              <a:rPr lang="de-DE" b="1" dirty="0">
                <a:solidFill>
                  <a:srgbClr val="28549C"/>
                </a:solidFill>
              </a:rPr>
              <a:t>	Als Nichtschwimmer darfst du nicht ins Wasser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S) </a:t>
            </a:r>
            <a:r>
              <a:rPr lang="de-DE" b="1" dirty="0"/>
              <a:t>	Gehe als Nichtschwimmer nur bis zum Bauch ins Wasser</a:t>
            </a:r>
          </a:p>
          <a:p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L) </a:t>
            </a:r>
            <a:r>
              <a:rPr lang="de-DE" b="1" dirty="0">
                <a:solidFill>
                  <a:srgbClr val="28549C"/>
                </a:solidFill>
              </a:rPr>
              <a:t>	Als Nichtschwimmer darf man keine Bälle mit ins Wasser nehmen</a:t>
            </a:r>
          </a:p>
        </p:txBody>
      </p:sp>
    </p:spTree>
    <p:extLst>
      <p:ext uri="{BB962C8B-B14F-4D97-AF65-F5344CB8AC3E}">
        <p14:creationId xmlns:p14="http://schemas.microsoft.com/office/powerpoint/2010/main" val="287971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26523" cy="360000"/>
          </a:xfrm>
        </p:spPr>
        <p:txBody>
          <a:bodyPr/>
          <a:lstStyle/>
          <a:p>
            <a:fld id="{2FF1431B-96D3-4139-AAF6-2303A88E8928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66187" y="647319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Marlen Kaluza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7062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4. Hihihi… das kitzelt!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4D119D-27BE-4B5D-AC2C-206D65203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0732"/>
            <a:ext cx="3614400" cy="249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8344A92-D571-4AD8-954E-10015501354B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B)</a:t>
            </a:r>
            <a:r>
              <a:rPr lang="de-DE" b="1" dirty="0">
                <a:solidFill>
                  <a:srgbClr val="28549C"/>
                </a:solidFill>
              </a:rPr>
              <a:t>	Wer sich dick mit Sonnencreme einschmiert, braucht sich nicht zu waschen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R) </a:t>
            </a:r>
            <a:r>
              <a:rPr lang="de-DE" b="1" dirty="0"/>
              <a:t>	Wenn du nur im Schatten bist brauchst du dich nicht mit Sonnencreme eincremen</a:t>
            </a:r>
          </a:p>
          <a:p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E) </a:t>
            </a:r>
            <a:r>
              <a:rPr lang="de-DE" b="1" dirty="0">
                <a:solidFill>
                  <a:srgbClr val="28549C"/>
                </a:solidFill>
              </a:rPr>
              <a:t>	Creme dich vor dem Spielen in der Sonne dick mit Sonnenschutz ein</a:t>
            </a:r>
          </a:p>
        </p:txBody>
      </p:sp>
    </p:spTree>
    <p:extLst>
      <p:ext uri="{BB962C8B-B14F-4D97-AF65-F5344CB8AC3E}">
        <p14:creationId xmlns:p14="http://schemas.microsoft.com/office/powerpoint/2010/main" val="340091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-5006" y="6492875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92875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6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5. Oh-</a:t>
            </a:r>
            <a:r>
              <a:rPr lang="de-DE" dirty="0" err="1">
                <a:latin typeface="DLRG Univers 55 Roman" panose="02000503040000020003" pitchFamily="2" charset="0"/>
              </a:rPr>
              <a:t>ooh</a:t>
            </a:r>
            <a:r>
              <a:rPr lang="de-DE" dirty="0">
                <a:latin typeface="DLRG Univers 55 Roman" panose="02000503040000020003" pitchFamily="2" charset="0"/>
              </a:rPr>
              <a:t>… nicht lustig!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8D7A3AF-F5FF-419B-8A8A-56B70DCEEC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26777"/>
            <a:ext cx="3614400" cy="251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7372881-61B3-48F6-895C-8B078D69E8A3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R)</a:t>
            </a:r>
            <a:r>
              <a:rPr lang="de-DE" b="1" dirty="0">
                <a:solidFill>
                  <a:srgbClr val="28549C"/>
                </a:solidFill>
              </a:rPr>
              <a:t>	Rufe im Wasser nie um Hilfe, wenn du nicht in Gefahr bist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U) </a:t>
            </a:r>
            <a:r>
              <a:rPr lang="de-DE" b="1" dirty="0"/>
              <a:t>	Im Wasser darfst du nicht um Hilfe rufen, auch nicht, wenn du in Gefahr bist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T) </a:t>
            </a:r>
            <a:r>
              <a:rPr lang="de-DE" b="1" dirty="0">
                <a:solidFill>
                  <a:srgbClr val="28549C"/>
                </a:solidFill>
              </a:rPr>
              <a:t>	Du darfst im Wasser nur um Hilfe rufen, wenn dich ein Fisch fressen möchte</a:t>
            </a:r>
          </a:p>
        </p:txBody>
      </p:sp>
    </p:spTree>
    <p:extLst>
      <p:ext uri="{BB962C8B-B14F-4D97-AF65-F5344CB8AC3E}">
        <p14:creationId xmlns:p14="http://schemas.microsoft.com/office/powerpoint/2010/main" val="245826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0" y="6453376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66187" y="6453376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7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18655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6. </a:t>
            </a:r>
            <a:r>
              <a:rPr lang="de-DE" dirty="0" err="1">
                <a:latin typeface="DLRG Univers 55 Roman" panose="02000503040000020003" pitchFamily="2" charset="0"/>
              </a:rPr>
              <a:t>Schööön</a:t>
            </a:r>
            <a:r>
              <a:rPr lang="de-DE" dirty="0">
                <a:latin typeface="DLRG Univers 55 Roman" panose="02000503040000020003" pitchFamily="2" charset="0"/>
              </a:rPr>
              <a:t>… behütet!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85A9CA-F916-4606-B6F0-7B86A32ED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268760"/>
            <a:ext cx="3614400" cy="251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F3DD68C-8F36-4029-8B11-ABF08CCCC7E1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B)</a:t>
            </a:r>
            <a:r>
              <a:rPr lang="de-DE" b="1" dirty="0">
                <a:solidFill>
                  <a:srgbClr val="28549C"/>
                </a:solidFill>
              </a:rPr>
              <a:t>	Im Sommer schön warme Kleidung anziehen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R) </a:t>
            </a:r>
            <a:r>
              <a:rPr lang="de-DE" b="1" dirty="0"/>
              <a:t>	Nur bunte Muster auf der Kleidung beschützen dich vor Sonnenbrand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E) </a:t>
            </a:r>
            <a:r>
              <a:rPr lang="de-DE" b="1" dirty="0">
                <a:solidFill>
                  <a:srgbClr val="28549C"/>
                </a:solidFill>
              </a:rPr>
              <a:t>	Sonnenhut und Kleidung schützen dich zusätzlich vor der Sonne</a:t>
            </a:r>
          </a:p>
        </p:txBody>
      </p:sp>
    </p:spTree>
    <p:extLst>
      <p:ext uri="{BB962C8B-B14F-4D97-AF65-F5344CB8AC3E}">
        <p14:creationId xmlns:p14="http://schemas.microsoft.com/office/powerpoint/2010/main" val="276131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082" y="6446075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70835" y="6446710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8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91333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7. </a:t>
            </a:r>
            <a:r>
              <a:rPr lang="de-DE" dirty="0" err="1">
                <a:latin typeface="DLRG Univers 55 Roman" panose="02000503040000020003" pitchFamily="2" charset="0"/>
              </a:rPr>
              <a:t>Uiiii</a:t>
            </a:r>
            <a:r>
              <a:rPr lang="de-DE" dirty="0">
                <a:latin typeface="DLRG Univers 55 Roman" panose="02000503040000020003" pitchFamily="2" charset="0"/>
              </a:rPr>
              <a:t>… erfrischend!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2DE4DD9-61DC-4D29-A129-B5C3E687A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12611"/>
            <a:ext cx="3614400" cy="247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E63DA1D-C0D9-407E-9037-839D9BFA08C0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M)</a:t>
            </a:r>
            <a:r>
              <a:rPr lang="de-DE" b="1" dirty="0">
                <a:solidFill>
                  <a:srgbClr val="28549C"/>
                </a:solidFill>
              </a:rPr>
              <a:t>	Viel Schaum hilft beim Schwimmen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U) </a:t>
            </a:r>
            <a:r>
              <a:rPr lang="de-DE" b="1" dirty="0"/>
              <a:t>	Kühle dich ab, bevor du ins Wasser gehst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N) </a:t>
            </a:r>
            <a:r>
              <a:rPr lang="de-DE" b="1" dirty="0">
                <a:solidFill>
                  <a:srgbClr val="28549C"/>
                </a:solidFill>
              </a:rPr>
              <a:t>	Wer unter der Dusche singt, kann besser schwimmen</a:t>
            </a:r>
          </a:p>
        </p:txBody>
      </p:sp>
    </p:spTree>
    <p:extLst>
      <p:ext uri="{BB962C8B-B14F-4D97-AF65-F5344CB8AC3E}">
        <p14:creationId xmlns:p14="http://schemas.microsoft.com/office/powerpoint/2010/main" val="234435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26523" cy="360000"/>
          </a:xfrm>
        </p:spPr>
        <p:txBody>
          <a:bodyPr/>
          <a:lstStyle/>
          <a:p>
            <a:fld id="{189076C1-7095-4CCD-80DA-341D72BCE741}" type="datetime1">
              <a:rPr lang="de-DE" smtClean="0"/>
              <a:t>08.05.2020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241243" y="6492875"/>
            <a:ext cx="1877813" cy="360000"/>
          </a:xfrm>
        </p:spPr>
        <p:txBody>
          <a:bodyPr/>
          <a:lstStyle/>
          <a:p>
            <a:fld id="{96BCB1E1-8097-4E36-A84A-3538CF57A922}" type="slidenum">
              <a:rPr lang="de-DE" smtClean="0"/>
              <a:t>9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Marlen Kaluza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9019" y="482997"/>
            <a:ext cx="8229600" cy="850105"/>
          </a:xfrm>
        </p:spPr>
        <p:txBody>
          <a:bodyPr/>
          <a:lstStyle/>
          <a:p>
            <a:r>
              <a:rPr lang="de-DE" dirty="0">
                <a:latin typeface="DLRG Univers 55 Roman" panose="02000503040000020003" pitchFamily="2" charset="0"/>
              </a:rPr>
              <a:t>8. </a:t>
            </a:r>
            <a:r>
              <a:rPr lang="de-DE" dirty="0" err="1">
                <a:latin typeface="DLRG Univers 55 Roman" panose="02000503040000020003" pitchFamily="2" charset="0"/>
              </a:rPr>
              <a:t>Pffffffft</a:t>
            </a:r>
            <a:r>
              <a:rPr lang="de-DE" dirty="0">
                <a:latin typeface="DLRG Univers 55 Roman" panose="02000503040000020003" pitchFamily="2" charset="0"/>
              </a:rPr>
              <a:t>… schade!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5C3370-1336-4139-AF49-3D1B602BF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800" y="1333102"/>
            <a:ext cx="3614400" cy="250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AEA337F-9DFA-4470-A06F-A9832E76F8E7}"/>
              </a:ext>
            </a:extLst>
          </p:cNvPr>
          <p:cNvSpPr txBox="1"/>
          <p:nvPr/>
        </p:nvSpPr>
        <p:spPr>
          <a:xfrm>
            <a:off x="224018" y="4436336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8549C"/>
                </a:solidFill>
              </a:rPr>
              <a:t>N)</a:t>
            </a:r>
            <a:r>
              <a:rPr lang="de-DE" b="1" dirty="0">
                <a:solidFill>
                  <a:srgbClr val="28549C"/>
                </a:solidFill>
              </a:rPr>
              <a:t>	Aufblasbare Schwimmhilfen sind in freien Gewässern gefährliche Spielzeuge</a:t>
            </a:r>
          </a:p>
          <a:p>
            <a:endParaRPr lang="de-DE" sz="1000" b="1" dirty="0">
              <a:solidFill>
                <a:srgbClr val="28549C"/>
              </a:solidFill>
            </a:endParaRPr>
          </a:p>
          <a:p>
            <a:r>
              <a:rPr lang="de-DE" sz="2000" b="1" dirty="0"/>
              <a:t>R) </a:t>
            </a:r>
            <a:r>
              <a:rPr lang="de-DE" b="1" dirty="0"/>
              <a:t>	Mit einer Luftmatratze darfst du als Nichtschwimmer überall schwimmen</a:t>
            </a:r>
          </a:p>
          <a:p>
            <a:pPr marL="342900" indent="-342900">
              <a:buAutoNum type="alphaUcParenR" startAt="18"/>
            </a:pPr>
            <a:endParaRPr lang="de-DE" sz="1000" b="1" dirty="0"/>
          </a:p>
          <a:p>
            <a:r>
              <a:rPr lang="de-DE" sz="2000" b="1" dirty="0">
                <a:solidFill>
                  <a:srgbClr val="28549C"/>
                </a:solidFill>
              </a:rPr>
              <a:t>K) </a:t>
            </a:r>
            <a:r>
              <a:rPr lang="de-DE" b="1" dirty="0">
                <a:solidFill>
                  <a:srgbClr val="28549C"/>
                </a:solidFill>
              </a:rPr>
              <a:t>	Wenn du einen Schwimmreifen hast, brauchst du nie dein Seepferdchen machen</a:t>
            </a:r>
          </a:p>
        </p:txBody>
      </p:sp>
    </p:spTree>
    <p:extLst>
      <p:ext uri="{BB962C8B-B14F-4D97-AF65-F5344CB8AC3E}">
        <p14:creationId xmlns:p14="http://schemas.microsoft.com/office/powerpoint/2010/main" val="273709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Bildschirmpräsentation (4:3)</PresentationFormat>
  <Paragraphs>148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DLRG Univers 55 Roman</vt:lpstr>
      <vt:lpstr>NiveaBoldText</vt:lpstr>
      <vt:lpstr>NiveaBook</vt:lpstr>
      <vt:lpstr>Office</vt:lpstr>
      <vt:lpstr>PowerPoint-Präsentation</vt:lpstr>
      <vt:lpstr>PowerPoint-Präsentation</vt:lpstr>
      <vt:lpstr>PowerPoint-Präsentation</vt:lpstr>
      <vt:lpstr>3. Ahhh.. Beflügelnd!</vt:lpstr>
      <vt:lpstr>4. Hihihi… das kitzelt!</vt:lpstr>
      <vt:lpstr>5. Oh-ooh… nicht lustig!</vt:lpstr>
      <vt:lpstr>6. Schööön… behütet!</vt:lpstr>
      <vt:lpstr>7. Uiiii… erfrischend!</vt:lpstr>
      <vt:lpstr>8. Pffffffft… schade!</vt:lpstr>
      <vt:lpstr>9. Hoppla… autsch!</vt:lpstr>
      <vt:lpstr>10. Ahaaa… auf ein Neues!</vt:lpstr>
      <vt:lpstr>11. Mmmmhh… lecker! Aber…</vt:lpstr>
      <vt:lpstr>12. Potzblitz… schnell raus!</vt:lpstr>
      <vt:lpstr>13. Boing… ab in die Tonne!</vt:lpstr>
      <vt:lpstr>14. Woooo… ist er denn?</vt:lpstr>
      <vt:lpstr>Wer hats erraten?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Stolte, Michelle</dc:creator>
  <cp:lastModifiedBy>Stolte, Michelle</cp:lastModifiedBy>
  <cp:revision>26</cp:revision>
  <dcterms:created xsi:type="dcterms:W3CDTF">2020-04-29T18:19:13Z</dcterms:created>
  <dcterms:modified xsi:type="dcterms:W3CDTF">2020-05-08T07:34:36Z</dcterms:modified>
</cp:coreProperties>
</file>